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y="5143500" cx="9144000"/>
  <p:notesSz cx="6858000" cy="9144000"/>
  <p:embeddedFontLst>
    <p:embeddedFont>
      <p:font typeface="Economica"/>
      <p:regular r:id="rId19"/>
      <p:bold r:id="rId20"/>
      <p:italic r:id="rId21"/>
      <p:boldItalic r:id="rId22"/>
    </p:embeddedFont>
    <p:embeddedFont>
      <p:font typeface="Open Sans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Economica-bold.fntdata"/><Relationship Id="rId22" Type="http://schemas.openxmlformats.org/officeDocument/2006/relationships/font" Target="fonts/Economica-boldItalic.fntdata"/><Relationship Id="rId21" Type="http://schemas.openxmlformats.org/officeDocument/2006/relationships/font" Target="fonts/Economica-italic.fntdata"/><Relationship Id="rId24" Type="http://schemas.openxmlformats.org/officeDocument/2006/relationships/font" Target="fonts/OpenSans-bold.fntdata"/><Relationship Id="rId23" Type="http://schemas.openxmlformats.org/officeDocument/2006/relationships/font" Target="fonts/OpenSans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OpenSans-boldItalic.fntdata"/><Relationship Id="rId25" Type="http://schemas.openxmlformats.org/officeDocument/2006/relationships/font" Target="fonts/OpenSans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font" Target="fonts/Economica-regular.fntdata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Shape 11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Shape 12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Shape 14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Shape 14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Shape 10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2744012" y="756700"/>
            <a:ext cx="1081625" cy="1124950"/>
          </a:xfrm>
          <a:custGeom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11" name="Shape 11"/>
          <p:cNvSpPr/>
          <p:nvPr/>
        </p:nvSpPr>
        <p:spPr>
          <a:xfrm rot="10800000">
            <a:off x="5318350" y="3266725"/>
            <a:ext cx="1081625" cy="1124950"/>
          </a:xfrm>
          <a:custGeom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12" name="Shape 12"/>
          <p:cNvSpPr txBox="1"/>
          <p:nvPr>
            <p:ph type="ctrTitle"/>
          </p:nvPr>
        </p:nvSpPr>
        <p:spPr>
          <a:xfrm>
            <a:off x="3044700" y="1444255"/>
            <a:ext cx="3054600" cy="15371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13" name="Shape 13"/>
          <p:cNvSpPr txBox="1"/>
          <p:nvPr>
            <p:ph idx="1" type="subTitle"/>
          </p:nvPr>
        </p:nvSpPr>
        <p:spPr>
          <a:xfrm>
            <a:off x="3044700" y="3116580"/>
            <a:ext cx="3054600" cy="7013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3" name="Shape 53"/>
          <p:cNvSpPr txBox="1"/>
          <p:nvPr>
            <p:ph type="title"/>
          </p:nvPr>
        </p:nvSpPr>
        <p:spPr>
          <a:xfrm>
            <a:off x="311700" y="957125"/>
            <a:ext cx="8520599" cy="21287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1" type="body"/>
          </p:nvPr>
        </p:nvSpPr>
        <p:spPr>
          <a:xfrm>
            <a:off x="311700" y="3162000"/>
            <a:ext cx="8520599" cy="10715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55" name="Shape 55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 flipH="1">
            <a:off x="7595937" y="460225"/>
            <a:ext cx="1081625" cy="1124950"/>
          </a:xfrm>
          <a:custGeom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17" name="Shape 17"/>
          <p:cNvSpPr/>
          <p:nvPr/>
        </p:nvSpPr>
        <p:spPr>
          <a:xfrm flipH="1" rot="10800000">
            <a:off x="466425" y="3558325"/>
            <a:ext cx="1081625" cy="1124950"/>
          </a:xfrm>
          <a:custGeom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18" name="Shape 18"/>
          <p:cNvSpPr txBox="1"/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" name="Shape 22"/>
          <p:cNvSpPr txBox="1"/>
          <p:nvPr>
            <p:ph type="title"/>
          </p:nvPr>
        </p:nvSpPr>
        <p:spPr>
          <a:xfrm>
            <a:off x="311700" y="315925"/>
            <a:ext cx="8520599" cy="8312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" type="body"/>
          </p:nvPr>
        </p:nvSpPr>
        <p:spPr>
          <a:xfrm>
            <a:off x="311700" y="1225225"/>
            <a:ext cx="8520599" cy="3354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315925"/>
            <a:ext cx="8520599" cy="8312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" type="body"/>
          </p:nvPr>
        </p:nvSpPr>
        <p:spPr>
          <a:xfrm>
            <a:off x="311700" y="1225225"/>
            <a:ext cx="3999899" cy="3354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8" name="Shape 28"/>
          <p:cNvSpPr txBox="1"/>
          <p:nvPr>
            <p:ph idx="2" type="body"/>
          </p:nvPr>
        </p:nvSpPr>
        <p:spPr>
          <a:xfrm>
            <a:off x="4832400" y="1225225"/>
            <a:ext cx="3999899" cy="3354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9" name="Shape 29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/>
          <p:nvPr>
            <p:ph type="title"/>
          </p:nvPr>
        </p:nvSpPr>
        <p:spPr>
          <a:xfrm>
            <a:off x="311700" y="315925"/>
            <a:ext cx="8520599" cy="8312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2" name="Shape 32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/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3000"/>
            </a:lvl1pPr>
            <a:lvl2pPr lvl="1">
              <a:spcBef>
                <a:spcPts val="0"/>
              </a:spcBef>
              <a:buSzPct val="100000"/>
              <a:defRPr sz="3000"/>
            </a:lvl2pPr>
            <a:lvl3pPr lvl="2">
              <a:spcBef>
                <a:spcPts val="0"/>
              </a:spcBef>
              <a:buSzPct val="100000"/>
              <a:defRPr sz="3000"/>
            </a:lvl3pPr>
            <a:lvl4pPr lvl="3">
              <a:spcBef>
                <a:spcPts val="0"/>
              </a:spcBef>
              <a:buSzPct val="100000"/>
              <a:defRPr sz="3000"/>
            </a:lvl4pPr>
            <a:lvl5pPr lvl="4">
              <a:spcBef>
                <a:spcPts val="0"/>
              </a:spcBef>
              <a:buSzPct val="100000"/>
              <a:defRPr sz="3000"/>
            </a:lvl5pPr>
            <a:lvl6pPr lvl="5">
              <a:spcBef>
                <a:spcPts val="0"/>
              </a:spcBef>
              <a:buSzPct val="100000"/>
              <a:defRPr sz="3000"/>
            </a:lvl6pPr>
            <a:lvl7pPr lvl="6">
              <a:spcBef>
                <a:spcPts val="0"/>
              </a:spcBef>
              <a:buSzPct val="100000"/>
              <a:defRPr sz="3000"/>
            </a:lvl7pPr>
            <a:lvl8pPr lvl="7">
              <a:spcBef>
                <a:spcPts val="0"/>
              </a:spcBef>
              <a:buSzPct val="100000"/>
              <a:defRPr sz="3000"/>
            </a:lvl8pPr>
            <a:lvl9pPr lvl="8">
              <a:spcBef>
                <a:spcPts val="0"/>
              </a:spcBef>
              <a:buSzPct val="100000"/>
              <a:defRPr sz="3000"/>
            </a:lvl9pPr>
          </a:lstStyle>
          <a:p/>
        </p:txBody>
      </p:sp>
      <p:sp>
        <p:nvSpPr>
          <p:cNvPr id="35" name="Shape 35"/>
          <p:cNvSpPr txBox="1"/>
          <p:nvPr>
            <p:ph idx="1" type="body"/>
          </p:nvPr>
        </p:nvSpPr>
        <p:spPr>
          <a:xfrm>
            <a:off x="311700" y="1399399"/>
            <a:ext cx="2807999" cy="27849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6" name="Shape 36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9" name="Shape 39"/>
          <p:cNvSpPr txBox="1"/>
          <p:nvPr>
            <p:ph type="title"/>
          </p:nvPr>
        </p:nvSpPr>
        <p:spPr>
          <a:xfrm>
            <a:off x="490250" y="450150"/>
            <a:ext cx="5878799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/>
        </p:nvSpPr>
        <p:spPr>
          <a:xfrm>
            <a:off x="4572000" y="-25"/>
            <a:ext cx="4572000" cy="51434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43" name="Shape 43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4" name="Shape 44"/>
          <p:cNvSpPr txBox="1"/>
          <p:nvPr>
            <p:ph type="title"/>
          </p:nvPr>
        </p:nvSpPr>
        <p:spPr>
          <a:xfrm>
            <a:off x="265500" y="929275"/>
            <a:ext cx="4045199" cy="17861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1" type="subTitle"/>
          </p:nvPr>
        </p:nvSpPr>
        <p:spPr>
          <a:xfrm>
            <a:off x="265500" y="2769000"/>
            <a:ext cx="4045199" cy="15740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2" type="body"/>
          </p:nvPr>
        </p:nvSpPr>
        <p:spPr>
          <a:xfrm>
            <a:off x="4939500" y="724200"/>
            <a:ext cx="3837000" cy="36950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" type="body"/>
          </p:nvPr>
        </p:nvSpPr>
        <p:spPr>
          <a:xfrm>
            <a:off x="319500" y="4218925"/>
            <a:ext cx="5998800" cy="5987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</a:lstStyle>
          <a:p/>
        </p:txBody>
      </p:sp>
      <p:sp>
        <p:nvSpPr>
          <p:cNvPr id="50" name="Shape 50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315925"/>
            <a:ext cx="8520599" cy="8312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225225"/>
            <a:ext cx="8520599" cy="3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Open Sans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0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://www.vox.com/2015/1/26/7877619/saudi-arabia-questions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://www.cc.com/video-clips/7v01wm/the-daily-show-with-jon-stewart-middle-eastern-politics--a-love-story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4.png"/><Relationship Id="rId4" Type="http://schemas.openxmlformats.org/officeDocument/2006/relationships/image" Target="../media/image0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Relationship Id="rId3" Type="http://schemas.openxmlformats.org/officeDocument/2006/relationships/hyperlink" Target="http://youtube.com/v/1wo2TLlMhiw" TargetMode="External"/><Relationship Id="rId4" Type="http://schemas.openxmlformats.org/officeDocument/2006/relationships/image" Target="../media/image0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hyperlink" Target="http://www.cc.com/video-clips/kovgs5/the-daily-show-with-jon-stewart-sir-archibald-mapsalot-iii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.xml"/><Relationship Id="rId3" Type="http://schemas.openxmlformats.org/officeDocument/2006/relationships/hyperlink" Target="http://youtube.com/v/8w4Ku6l7OEI" TargetMode="External"/><Relationship Id="rId4" Type="http://schemas.openxmlformats.org/officeDocument/2006/relationships/image" Target="../media/image0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type="ctrTitle"/>
          </p:nvPr>
        </p:nvSpPr>
        <p:spPr>
          <a:xfrm>
            <a:off x="3044700" y="1274580"/>
            <a:ext cx="3054600" cy="15371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Agenda</a:t>
            </a:r>
          </a:p>
        </p:txBody>
      </p:sp>
      <p:sp>
        <p:nvSpPr>
          <p:cNvPr id="63" name="Shape 63"/>
          <p:cNvSpPr txBox="1"/>
          <p:nvPr>
            <p:ph idx="1" type="subTitle"/>
          </p:nvPr>
        </p:nvSpPr>
        <p:spPr>
          <a:xfrm>
            <a:off x="1572750" y="2811775"/>
            <a:ext cx="6034800" cy="7013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Monday: Overview of Israel &amp; Palestine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Tuesday: Guest Speaker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Wednesday: Iran &amp; Alliances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Thursday: Discussion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b="1" lang="en"/>
              <a:t>Due Thursday: Short Response to all questions, longer responses to three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/>
          <p:nvPr>
            <p:ph idx="1" type="body"/>
          </p:nvPr>
        </p:nvSpPr>
        <p:spPr>
          <a:xfrm>
            <a:off x="311700" y="3162000"/>
            <a:ext cx="8520599" cy="10715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1" name="Shape 121"/>
          <p:cNvSpPr txBox="1"/>
          <p:nvPr>
            <p:ph type="title"/>
          </p:nvPr>
        </p:nvSpPr>
        <p:spPr>
          <a:xfrm>
            <a:off x="311700" y="957125"/>
            <a:ext cx="8520599" cy="21287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22" name="Shape 1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4775" y="206675"/>
            <a:ext cx="8194451" cy="4730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/>
          <p:nvPr>
            <p:ph type="title"/>
          </p:nvPr>
        </p:nvSpPr>
        <p:spPr>
          <a:xfrm>
            <a:off x="311700" y="315925"/>
            <a:ext cx="8520599" cy="8312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Iran</a:t>
            </a:r>
          </a:p>
        </p:txBody>
      </p:sp>
      <p:sp>
        <p:nvSpPr>
          <p:cNvPr id="128" name="Shape 128"/>
          <p:cNvSpPr txBox="1"/>
          <p:nvPr>
            <p:ph idx="1" type="body"/>
          </p:nvPr>
        </p:nvSpPr>
        <p:spPr>
          <a:xfrm>
            <a:off x="311700" y="1225225"/>
            <a:ext cx="3999899" cy="3354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i="1" lang="en" sz="1800"/>
              <a:t>How would you explain the Iranian Revolution?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/>
              <a:t>As we discussed and watch clips yesterday, please reflect and write on this overarching question.</a:t>
            </a:r>
          </a:p>
        </p:txBody>
      </p:sp>
      <p:sp>
        <p:nvSpPr>
          <p:cNvPr id="129" name="Shape 129"/>
          <p:cNvSpPr txBox="1"/>
          <p:nvPr>
            <p:ph idx="2" type="body"/>
          </p:nvPr>
        </p:nvSpPr>
        <p:spPr>
          <a:xfrm>
            <a:off x="4832400" y="1225225"/>
            <a:ext cx="3999899" cy="3354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Agenda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QOD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Saudi Arabia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Discussion Preparation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Future Student Projects</a:t>
            </a:r>
          </a:p>
          <a:p>
            <a: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latin typeface="Economica"/>
                <a:ea typeface="Economica"/>
                <a:cs typeface="Economica"/>
                <a:sym typeface="Economica"/>
              </a:rPr>
              <a:t>Due Thursday: Short Response to all questions, longer responses to three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/>
          <p:nvPr>
            <p:ph type="title"/>
          </p:nvPr>
        </p:nvSpPr>
        <p:spPr>
          <a:xfrm>
            <a:off x="265500" y="929275"/>
            <a:ext cx="4045199" cy="17861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5" name="Shape 135"/>
          <p:cNvSpPr txBox="1"/>
          <p:nvPr>
            <p:ph idx="1" type="subTitle"/>
          </p:nvPr>
        </p:nvSpPr>
        <p:spPr>
          <a:xfrm>
            <a:off x="265500" y="2769000"/>
            <a:ext cx="4045199" cy="15740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6" name="Shape 136"/>
          <p:cNvSpPr txBox="1"/>
          <p:nvPr>
            <p:ph idx="2" type="body"/>
          </p:nvPr>
        </p:nvSpPr>
        <p:spPr>
          <a:xfrm>
            <a:off x="4939500" y="724200"/>
            <a:ext cx="3837000" cy="36950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Why do these two places matter in Islam?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n"/>
              <a:t>Mecca</a:t>
            </a:r>
          </a:p>
          <a:p>
            <a:pPr indent="-228600" lvl="0" marL="457200">
              <a:spcBef>
                <a:spcPts val="0"/>
              </a:spcBef>
              <a:buAutoNum type="arabicPeriod"/>
            </a:pPr>
            <a:r>
              <a:rPr lang="en"/>
              <a:t>Medina</a:t>
            </a:r>
          </a:p>
        </p:txBody>
      </p:sp>
      <p:pic>
        <p:nvPicPr>
          <p:cNvPr id="137" name="Shape 1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3125" y="929275"/>
            <a:ext cx="3543700" cy="3472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/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VOX: 9 Questions about Saudi Arabia you were too embarrassed to ask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 u="sng">
                <a:solidFill>
                  <a:schemeClr val="hlink"/>
                </a:solidFill>
                <a:hlinkClick r:id="rId3"/>
              </a:rPr>
              <a:t>http://www.vox.com/2015/1/26/7877619/saudi-arabia-questions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/>
          <p:nvPr>
            <p:ph type="title"/>
          </p:nvPr>
        </p:nvSpPr>
        <p:spPr>
          <a:xfrm>
            <a:off x="490250" y="450150"/>
            <a:ext cx="8185199" cy="4090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The Daily Show Middle Alliances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200" u="sng">
                <a:solidFill>
                  <a:srgbClr val="446C28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http://www.cc.com/video-clips/7v01wm/the-daily-show-with-jon-stewart-middle-eastern-politics--a-love-story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/>
          <p:nvPr>
            <p:ph idx="1" type="body"/>
          </p:nvPr>
        </p:nvSpPr>
        <p:spPr>
          <a:xfrm>
            <a:off x="319500" y="4218925"/>
            <a:ext cx="5998800" cy="5987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Physical &amp; Political Maps of the Middle East</a:t>
            </a:r>
          </a:p>
        </p:txBody>
      </p:sp>
      <p:pic>
        <p:nvPicPr>
          <p:cNvPr id="69" name="Shape 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9500" y="519300"/>
            <a:ext cx="4674051" cy="2924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Shape 7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33999" y="519301"/>
            <a:ext cx="3383425" cy="4104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>
            <p:ph type="title"/>
          </p:nvPr>
        </p:nvSpPr>
        <p:spPr>
          <a:xfrm>
            <a:off x="265500" y="929275"/>
            <a:ext cx="4045199" cy="17861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Crash Course: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Israel &amp; Palestine</a:t>
            </a:r>
          </a:p>
        </p:txBody>
      </p:sp>
      <p:sp>
        <p:nvSpPr>
          <p:cNvPr id="76" name="Shape 76"/>
          <p:cNvSpPr txBox="1"/>
          <p:nvPr>
            <p:ph idx="1" type="subTitle"/>
          </p:nvPr>
        </p:nvSpPr>
        <p:spPr>
          <a:xfrm>
            <a:off x="265500" y="2769000"/>
            <a:ext cx="4045199" cy="15740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Key Terms: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State &amp; Nation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Zionism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Ottoman Empire</a:t>
            </a:r>
          </a:p>
          <a:p>
            <a:pPr indent="-228600" lvl="0" marL="457200">
              <a:spcBef>
                <a:spcPts val="0"/>
              </a:spcBef>
              <a:buChar char="●"/>
            </a:pPr>
            <a:r>
              <a:rPr lang="en"/>
              <a:t>United Nations</a:t>
            </a:r>
          </a:p>
        </p:txBody>
      </p:sp>
      <p:sp>
        <p:nvSpPr>
          <p:cNvPr id="77" name="Shape 77"/>
          <p:cNvSpPr txBox="1"/>
          <p:nvPr>
            <p:ph idx="2" type="body"/>
          </p:nvPr>
        </p:nvSpPr>
        <p:spPr>
          <a:xfrm>
            <a:off x="4939500" y="724200"/>
            <a:ext cx="3837000" cy="36950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8" name="Shape 78">
            <a:hlinkClick r:id="rId3"/>
          </p:cNvPr>
          <p:cNvSpPr/>
          <p:nvPr/>
        </p:nvSpPr>
        <p:spPr>
          <a:xfrm>
            <a:off x="5090262" y="1245950"/>
            <a:ext cx="3535474" cy="2651599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/>
          <p:nvPr>
            <p:ph type="title"/>
          </p:nvPr>
        </p:nvSpPr>
        <p:spPr>
          <a:xfrm>
            <a:off x="490250" y="450150"/>
            <a:ext cx="5878799" cy="4090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Reflection Question:</a:t>
            </a:r>
          </a:p>
          <a:p>
            <a:pPr indent="-482600" lvl="0" marL="457200" rtl="0">
              <a:spcBef>
                <a:spcPts val="0"/>
              </a:spcBef>
              <a:buSzPct val="100000"/>
              <a:buAutoNum type="arabicPeriod"/>
            </a:pPr>
            <a:r>
              <a:rPr lang="en" sz="4000"/>
              <a:t>How can you describe the Israelis and the Palestinians?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/>
          <p:nvPr>
            <p:ph type="title"/>
          </p:nvPr>
        </p:nvSpPr>
        <p:spPr>
          <a:xfrm>
            <a:off x="490250" y="450150"/>
            <a:ext cx="5878799" cy="4090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POOP</a:t>
            </a:r>
          </a:p>
        </p:txBody>
      </p:sp>
      <p:pic>
        <p:nvPicPr>
          <p:cNvPr id="89" name="Shape 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43572"/>
            <a:ext cx="9144000" cy="4656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/>
          <p:nvPr>
            <p:ph type="title"/>
          </p:nvPr>
        </p:nvSpPr>
        <p:spPr>
          <a:xfrm>
            <a:off x="490250" y="450150"/>
            <a:ext cx="5878799" cy="4090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95" name="Shape 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948240"/>
            <a:ext cx="9143999" cy="32470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/>
          <p:nvPr>
            <p:ph type="title"/>
          </p:nvPr>
        </p:nvSpPr>
        <p:spPr>
          <a:xfrm>
            <a:off x="490250" y="450150"/>
            <a:ext cx="7503599" cy="4090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The Daily Show Middle East Map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 u="sng">
                <a:solidFill>
                  <a:schemeClr val="hlink"/>
                </a:solidFill>
                <a:hlinkClick r:id="rId3"/>
              </a:rPr>
              <a:t>http://www.cc.com/video-clips/kovgs5/the-daily-show-with-jon-stewart-sir-archibald-mapsalot-iii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/>
          <p:nvPr>
            <p:ph type="title"/>
          </p:nvPr>
        </p:nvSpPr>
        <p:spPr>
          <a:xfrm>
            <a:off x="311700" y="315925"/>
            <a:ext cx="8520599" cy="8312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Iran</a:t>
            </a:r>
          </a:p>
        </p:txBody>
      </p:sp>
      <p:sp>
        <p:nvSpPr>
          <p:cNvPr id="106" name="Shape 106"/>
          <p:cNvSpPr txBox="1"/>
          <p:nvPr>
            <p:ph idx="1" type="body"/>
          </p:nvPr>
        </p:nvSpPr>
        <p:spPr>
          <a:xfrm>
            <a:off x="311700" y="1225225"/>
            <a:ext cx="3999899" cy="3354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i="1" lang="en" sz="1800"/>
              <a:t>How would you explain the Iranian Revolution?</a:t>
            </a:r>
          </a:p>
          <a:p>
            <a:pPr lvl="0">
              <a:spcBef>
                <a:spcPts val="0"/>
              </a:spcBef>
              <a:buNone/>
            </a:pPr>
            <a:r>
              <a:rPr lang="en" sz="1800"/>
              <a:t>As we discuss and watch clips today, please reflect on this overarching question and turn in a response at the end of class.</a:t>
            </a:r>
          </a:p>
        </p:txBody>
      </p:sp>
      <p:sp>
        <p:nvSpPr>
          <p:cNvPr id="107" name="Shape 107"/>
          <p:cNvSpPr txBox="1"/>
          <p:nvPr>
            <p:ph idx="2" type="body"/>
          </p:nvPr>
        </p:nvSpPr>
        <p:spPr>
          <a:xfrm>
            <a:off x="4832400" y="1225225"/>
            <a:ext cx="3999899" cy="3354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Agenda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QOD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Iran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Discussion Preparation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Future Student Projects</a:t>
            </a:r>
          </a:p>
          <a:p>
            <a: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latin typeface="Economica"/>
                <a:ea typeface="Economica"/>
                <a:cs typeface="Economica"/>
                <a:sym typeface="Economica"/>
              </a:rPr>
              <a:t>Due Thursday: Short Response to all questions, longer responses to three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/>
          <p:nvPr>
            <p:ph type="title"/>
          </p:nvPr>
        </p:nvSpPr>
        <p:spPr>
          <a:xfrm>
            <a:off x="265500" y="929275"/>
            <a:ext cx="4045199" cy="17861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Crash Course: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Iran</a:t>
            </a:r>
          </a:p>
        </p:txBody>
      </p:sp>
      <p:sp>
        <p:nvSpPr>
          <p:cNvPr id="113" name="Shape 113"/>
          <p:cNvSpPr txBox="1"/>
          <p:nvPr>
            <p:ph idx="1" type="subTitle"/>
          </p:nvPr>
        </p:nvSpPr>
        <p:spPr>
          <a:xfrm>
            <a:off x="265500" y="2769000"/>
            <a:ext cx="4045199" cy="15740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Key Terms: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Communism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Shah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Monarchy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Ayatollah</a:t>
            </a:r>
          </a:p>
          <a:p>
            <a:pPr indent="-228600" lvl="0" marL="457200">
              <a:spcBef>
                <a:spcPts val="0"/>
              </a:spcBef>
              <a:buChar char="●"/>
            </a:pPr>
            <a:r>
              <a:rPr lang="en"/>
              <a:t>Autocrat</a:t>
            </a:r>
          </a:p>
        </p:txBody>
      </p:sp>
      <p:sp>
        <p:nvSpPr>
          <p:cNvPr id="114" name="Shape 114"/>
          <p:cNvSpPr txBox="1"/>
          <p:nvPr>
            <p:ph idx="2" type="body"/>
          </p:nvPr>
        </p:nvSpPr>
        <p:spPr>
          <a:xfrm>
            <a:off x="4939500" y="724200"/>
            <a:ext cx="3837000" cy="36950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5" name="Shape 115">
            <a:hlinkClick r:id="rId3"/>
          </p:cNvPr>
          <p:cNvSpPr/>
          <p:nvPr/>
        </p:nvSpPr>
        <p:spPr>
          <a:xfrm>
            <a:off x="4896200" y="1100400"/>
            <a:ext cx="3923600" cy="2942700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607D8B"/>
      </a:accent3>
      <a:accent4>
        <a:srgbClr val="78909C"/>
      </a:accent4>
      <a:accent5>
        <a:srgbClr val="57BB8A"/>
      </a:accent5>
      <a:accent6>
        <a:srgbClr val="DCE755"/>
      </a:accent6>
      <a:hlink>
        <a:srgbClr val="57BB8A"/>
      </a:hlink>
      <a:folHlink>
        <a:srgbClr val="57BB8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